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56" r:id="rId2"/>
    <p:sldId id="257" r:id="rId3"/>
    <p:sldId id="258" r:id="rId4"/>
    <p:sldId id="259" r:id="rId5"/>
    <p:sldId id="260" r:id="rId6"/>
    <p:sldId id="261" r:id="rId7"/>
    <p:sldId id="263" r:id="rId8"/>
    <p:sldId id="264" r:id="rId9"/>
    <p:sldId id="268" r:id="rId10"/>
    <p:sldId id="267" r:id="rId11"/>
    <p:sldId id="266" r:id="rId12"/>
    <p:sldId id="265" r:id="rId13"/>
    <p:sldId id="269" r:id="rId14"/>
    <p:sldId id="262"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0" d="100"/>
          <a:sy n="80" d="100"/>
        </p:scale>
        <p:origin x="-1086" y="3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DB38059-36F0-4B21-A293-26E499224986}" type="datetimeFigureOut">
              <a:rPr lang="en-US" smtClean="0"/>
              <a:t>8/15/2020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EA2F37-5892-42E3-80D5-EBDC6092474C}" type="slidenum">
              <a:rPr lang="en-US" smtClean="0"/>
              <a:t>‹#›</a:t>
            </a:fld>
            <a:endParaRPr lang="en-US"/>
          </a:p>
        </p:txBody>
      </p:sp>
    </p:spTree>
    <p:extLst>
      <p:ext uri="{BB962C8B-B14F-4D97-AF65-F5344CB8AC3E}">
        <p14:creationId xmlns:p14="http://schemas.microsoft.com/office/powerpoint/2010/main" val="29422051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EU has a GDP growth rate of 1.3% compared to NAFTA’s 2% in 2019. Overall, NAFTA has had a higher GDP per capita growth rate.</a:t>
            </a:r>
            <a:endParaRPr lang="en-US" dirty="0"/>
          </a:p>
        </p:txBody>
      </p:sp>
      <p:sp>
        <p:nvSpPr>
          <p:cNvPr id="4" name="Slide Number Placeholder 3"/>
          <p:cNvSpPr>
            <a:spLocks noGrp="1"/>
          </p:cNvSpPr>
          <p:nvPr>
            <p:ph type="sldNum" sz="quarter" idx="10"/>
          </p:nvPr>
        </p:nvSpPr>
        <p:spPr/>
        <p:txBody>
          <a:bodyPr/>
          <a:lstStyle/>
          <a:p>
            <a:fld id="{C5EA2F37-5892-42E3-80D5-EBDC6092474C}" type="slidenum">
              <a:rPr lang="en-US" smtClean="0"/>
              <a:t>3</a:t>
            </a:fld>
            <a:endParaRPr lang="en-US"/>
          </a:p>
        </p:txBody>
      </p:sp>
    </p:spTree>
    <p:extLst>
      <p:ext uri="{BB962C8B-B14F-4D97-AF65-F5344CB8AC3E}">
        <p14:creationId xmlns:p14="http://schemas.microsoft.com/office/powerpoint/2010/main" val="15000178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European Union has had a higher inflation rate over</a:t>
            </a:r>
            <a:r>
              <a:rPr lang="en-US" baseline="0" dirty="0" smtClean="0"/>
              <a:t> the time under investigation compared to NAFTA. In 2019, the EU had an inflation rate of 2.324% while NAFTA recorded an inflation rate of 1.827%.</a:t>
            </a:r>
            <a:endParaRPr lang="en-US" dirty="0"/>
          </a:p>
        </p:txBody>
      </p:sp>
      <p:sp>
        <p:nvSpPr>
          <p:cNvPr id="4" name="Slide Number Placeholder 3"/>
          <p:cNvSpPr>
            <a:spLocks noGrp="1"/>
          </p:cNvSpPr>
          <p:nvPr>
            <p:ph type="sldNum" sz="quarter" idx="10"/>
          </p:nvPr>
        </p:nvSpPr>
        <p:spPr/>
        <p:txBody>
          <a:bodyPr/>
          <a:lstStyle/>
          <a:p>
            <a:fld id="{C5EA2F37-5892-42E3-80D5-EBDC6092474C}" type="slidenum">
              <a:rPr lang="en-US" smtClean="0"/>
              <a:t>4</a:t>
            </a:fld>
            <a:endParaRPr lang="en-US"/>
          </a:p>
        </p:txBody>
      </p:sp>
    </p:spTree>
    <p:extLst>
      <p:ext uri="{BB962C8B-B14F-4D97-AF65-F5344CB8AC3E}">
        <p14:creationId xmlns:p14="http://schemas.microsoft.com/office/powerpoint/2010/main" val="6872632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2019</a:t>
            </a:r>
            <a:r>
              <a:rPr lang="en-US" baseline="0" dirty="0" smtClean="0"/>
              <a:t> alone, this data suggests that unemployment rate in the EU has been equivalent to 6.667 while that of NAFT was 3.89. The data suggests that 2019 was the year affected most with lowest rates of unemployment affecting people within the two regions. </a:t>
            </a:r>
            <a:endParaRPr lang="en-US" dirty="0"/>
          </a:p>
        </p:txBody>
      </p:sp>
      <p:sp>
        <p:nvSpPr>
          <p:cNvPr id="4" name="Slide Number Placeholder 3"/>
          <p:cNvSpPr>
            <a:spLocks noGrp="1"/>
          </p:cNvSpPr>
          <p:nvPr>
            <p:ph type="sldNum" sz="quarter" idx="10"/>
          </p:nvPr>
        </p:nvSpPr>
        <p:spPr/>
        <p:txBody>
          <a:bodyPr/>
          <a:lstStyle/>
          <a:p>
            <a:fld id="{C5EA2F37-5892-42E3-80D5-EBDC6092474C}" type="slidenum">
              <a:rPr lang="en-US" smtClean="0"/>
              <a:t>5</a:t>
            </a:fld>
            <a:endParaRPr lang="en-US"/>
          </a:p>
        </p:txBody>
      </p:sp>
    </p:spTree>
    <p:extLst>
      <p:ext uri="{BB962C8B-B14F-4D97-AF65-F5344CB8AC3E}">
        <p14:creationId xmlns:p14="http://schemas.microsoft.com/office/powerpoint/2010/main" val="31368206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European Union has had higher percentage of exports as a percentage of GDP since 1992.</a:t>
            </a:r>
            <a:r>
              <a:rPr lang="en-US" baseline="0" dirty="0" smtClean="0"/>
              <a:t> In 2019 alone, it recorded a 73.779% compared to NAFTA’s 23.361% in the same year.</a:t>
            </a:r>
            <a:endParaRPr lang="en-US" dirty="0"/>
          </a:p>
        </p:txBody>
      </p:sp>
      <p:sp>
        <p:nvSpPr>
          <p:cNvPr id="4" name="Slide Number Placeholder 3"/>
          <p:cNvSpPr>
            <a:spLocks noGrp="1"/>
          </p:cNvSpPr>
          <p:nvPr>
            <p:ph type="sldNum" sz="quarter" idx="10"/>
          </p:nvPr>
        </p:nvSpPr>
        <p:spPr/>
        <p:txBody>
          <a:bodyPr/>
          <a:lstStyle/>
          <a:p>
            <a:fld id="{C5EA2F37-5892-42E3-80D5-EBDC6092474C}" type="slidenum">
              <a:rPr lang="en-US" smtClean="0"/>
              <a:t>6</a:t>
            </a:fld>
            <a:endParaRPr lang="en-US"/>
          </a:p>
        </p:txBody>
      </p:sp>
    </p:spTree>
    <p:extLst>
      <p:ext uri="{BB962C8B-B14F-4D97-AF65-F5344CB8AC3E}">
        <p14:creationId xmlns:p14="http://schemas.microsoft.com/office/powerpoint/2010/main" val="17028228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European Union has had a very fluctuating government debt ratio</a:t>
            </a:r>
            <a:r>
              <a:rPr lang="en-US" baseline="0" dirty="0" smtClean="0"/>
              <a:t> to its GDP with the lowest coming in 2020 at 79.3. The highest was recorded in 2014 at 87.</a:t>
            </a:r>
            <a:endParaRPr lang="en-US" dirty="0"/>
          </a:p>
        </p:txBody>
      </p:sp>
      <p:sp>
        <p:nvSpPr>
          <p:cNvPr id="4" name="Slide Number Placeholder 3"/>
          <p:cNvSpPr>
            <a:spLocks noGrp="1"/>
          </p:cNvSpPr>
          <p:nvPr>
            <p:ph type="sldNum" sz="quarter" idx="10"/>
          </p:nvPr>
        </p:nvSpPr>
        <p:spPr/>
        <p:txBody>
          <a:bodyPr/>
          <a:lstStyle/>
          <a:p>
            <a:fld id="{C5EA2F37-5892-42E3-80D5-EBDC6092474C}" type="slidenum">
              <a:rPr lang="en-US" smtClean="0"/>
              <a:t>7</a:t>
            </a:fld>
            <a:endParaRPr lang="en-US"/>
          </a:p>
        </p:txBody>
      </p:sp>
    </p:spTree>
    <p:extLst>
      <p:ext uri="{BB962C8B-B14F-4D97-AF65-F5344CB8AC3E}">
        <p14:creationId xmlns:p14="http://schemas.microsoft.com/office/powerpoint/2010/main" val="26134438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country has been experiencing an increasing government rate compared to its GDP over time. The highest figure was recorded in 2020 as 106.9 with the lowest coming as 91.2 in 2010.</a:t>
            </a:r>
            <a:endParaRPr lang="en-US" dirty="0"/>
          </a:p>
        </p:txBody>
      </p:sp>
      <p:sp>
        <p:nvSpPr>
          <p:cNvPr id="4" name="Slide Number Placeholder 3"/>
          <p:cNvSpPr>
            <a:spLocks noGrp="1"/>
          </p:cNvSpPr>
          <p:nvPr>
            <p:ph type="sldNum" sz="quarter" idx="10"/>
          </p:nvPr>
        </p:nvSpPr>
        <p:spPr/>
        <p:txBody>
          <a:bodyPr/>
          <a:lstStyle/>
          <a:p>
            <a:fld id="{C5EA2F37-5892-42E3-80D5-EBDC6092474C}" type="slidenum">
              <a:rPr lang="en-US" smtClean="0"/>
              <a:t>8</a:t>
            </a:fld>
            <a:endParaRPr lang="en-US"/>
          </a:p>
        </p:txBody>
      </p:sp>
    </p:spTree>
    <p:extLst>
      <p:ext uri="{BB962C8B-B14F-4D97-AF65-F5344CB8AC3E}">
        <p14:creationId xmlns:p14="http://schemas.microsoft.com/office/powerpoint/2010/main" val="12467551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EA2F37-5892-42E3-80D5-EBDC6092474C}" type="slidenum">
              <a:rPr lang="en-US" smtClean="0"/>
              <a:t>14</a:t>
            </a:fld>
            <a:endParaRPr lang="en-US"/>
          </a:p>
        </p:txBody>
      </p:sp>
    </p:spTree>
    <p:extLst>
      <p:ext uri="{BB962C8B-B14F-4D97-AF65-F5344CB8AC3E}">
        <p14:creationId xmlns:p14="http://schemas.microsoft.com/office/powerpoint/2010/main" val="32786827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3E1D43F-D862-461B-AA5B-8D0B48157ADE}" type="datetimeFigureOut">
              <a:rPr lang="en-US" smtClean="0"/>
              <a:t>8/15/2020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6986D6-BB17-4FD9-A99B-B7D43F13936B}" type="slidenum">
              <a:rPr lang="en-US" smtClean="0"/>
              <a:t>‹#›</a:t>
            </a:fld>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E1D43F-D862-461B-AA5B-8D0B48157ADE}" type="datetimeFigureOut">
              <a:rPr lang="en-US" smtClean="0"/>
              <a:t>8/15/2020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6986D6-BB17-4FD9-A99B-B7D43F13936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E1D43F-D862-461B-AA5B-8D0B48157ADE}" type="datetimeFigureOut">
              <a:rPr lang="en-US" smtClean="0"/>
              <a:t>8/15/2020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6986D6-BB17-4FD9-A99B-B7D43F13936B}" type="slidenum">
              <a:rPr lang="en-US" smtClean="0"/>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3E1D43F-D862-461B-AA5B-8D0B48157ADE}" type="datetimeFigureOut">
              <a:rPr lang="en-US" smtClean="0"/>
              <a:t>8/15/2020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6986D6-BB17-4FD9-A99B-B7D43F13936B}"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3E1D43F-D862-461B-AA5B-8D0B48157ADE}" type="datetimeFigureOut">
              <a:rPr lang="en-US" smtClean="0"/>
              <a:t>8/15/2020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B6986D6-BB17-4FD9-A99B-B7D43F13936B}" type="slidenum">
              <a:rPr lang="en-US" smtClean="0"/>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3E1D43F-D862-461B-AA5B-8D0B48157ADE}" type="datetimeFigureOut">
              <a:rPr lang="en-US" smtClean="0"/>
              <a:t>8/15/2020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B6986D6-BB17-4FD9-A99B-B7D43F13936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E1D43F-D862-461B-AA5B-8D0B48157ADE}" type="datetimeFigureOut">
              <a:rPr lang="en-US" smtClean="0"/>
              <a:t>8/15/2020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B6986D6-BB17-4FD9-A99B-B7D43F13936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E1D43F-D862-461B-AA5B-8D0B48157ADE}" type="datetimeFigureOut">
              <a:rPr lang="en-US" smtClean="0"/>
              <a:t>8/15/2020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6986D6-BB17-4FD9-A99B-B7D43F13936B}" type="slidenum">
              <a:rPr lang="en-US" smtClean="0"/>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E1D43F-D862-461B-AA5B-8D0B48157ADE}" type="datetimeFigureOut">
              <a:rPr lang="en-US" smtClean="0"/>
              <a:t>8/15/2020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6986D6-BB17-4FD9-A99B-B7D43F13936B}"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E1D43F-D862-461B-AA5B-8D0B48157ADE}" type="datetimeFigureOut">
              <a:rPr lang="en-US" smtClean="0"/>
              <a:t>8/15/2020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6986D6-BB17-4FD9-A99B-B7D43F13936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3E1D43F-D862-461B-AA5B-8D0B48157ADE}" type="datetimeFigureOut">
              <a:rPr lang="en-US" smtClean="0"/>
              <a:t>8/15/2020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6986D6-BB17-4FD9-A99B-B7D43F13936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F3E1D43F-D862-461B-AA5B-8D0B48157ADE}" type="datetimeFigureOut">
              <a:rPr lang="en-US" smtClean="0"/>
              <a:t>8/15/2020</a:t>
            </a:fld>
            <a:endParaRPr 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BB6986D6-BB17-4FD9-A99B-B7D43F13936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400" dirty="0"/>
              <a:t>NAFTA vs European Union </a:t>
            </a:r>
          </a:p>
        </p:txBody>
      </p:sp>
      <p:sp>
        <p:nvSpPr>
          <p:cNvPr id="3" name="Subtitle 2"/>
          <p:cNvSpPr>
            <a:spLocks noGrp="1"/>
          </p:cNvSpPr>
          <p:nvPr>
            <p:ph type="subTitle" idx="1"/>
          </p:nvPr>
        </p:nvSpPr>
        <p:spPr/>
        <p:txBody>
          <a:bodyPr/>
          <a:lstStyle/>
          <a:p>
            <a:pPr algn="ctr"/>
            <a:r>
              <a:rPr lang="en-US" dirty="0" smtClean="0"/>
              <a:t>Student’s Name</a:t>
            </a:r>
          </a:p>
          <a:p>
            <a:pPr algn="ctr"/>
            <a:r>
              <a:rPr lang="en-US" dirty="0" smtClean="0"/>
              <a:t>Institutional Affiliation</a:t>
            </a:r>
            <a:endParaRPr lang="en-US" dirty="0"/>
          </a:p>
        </p:txBody>
      </p:sp>
    </p:spTree>
    <p:extLst>
      <p:ext uri="{BB962C8B-B14F-4D97-AF65-F5344CB8AC3E}">
        <p14:creationId xmlns:p14="http://schemas.microsoft.com/office/powerpoint/2010/main" val="21472447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a:t>
            </a:r>
            <a:endParaRPr lang="en-US" dirty="0"/>
          </a:p>
        </p:txBody>
      </p:sp>
      <p:sp>
        <p:nvSpPr>
          <p:cNvPr id="3" name="Content Placeholder 2"/>
          <p:cNvSpPr>
            <a:spLocks noGrp="1"/>
          </p:cNvSpPr>
          <p:nvPr>
            <p:ph idx="1"/>
          </p:nvPr>
        </p:nvSpPr>
        <p:spPr/>
        <p:txBody>
          <a:bodyPr/>
          <a:lstStyle/>
          <a:p>
            <a:r>
              <a:rPr lang="en-US" dirty="0" smtClean="0"/>
              <a:t>The European Union (EU) and the </a:t>
            </a:r>
            <a:r>
              <a:rPr lang="en-US" dirty="0"/>
              <a:t>North America Free Trade Agreement </a:t>
            </a:r>
            <a:r>
              <a:rPr lang="en-US" dirty="0" smtClean="0"/>
              <a:t>(NAFTA) are the world’s two greatest economies. </a:t>
            </a:r>
          </a:p>
          <a:p>
            <a:r>
              <a:rPr lang="en-US" dirty="0" smtClean="0"/>
              <a:t>A </a:t>
            </a:r>
            <a:r>
              <a:rPr lang="en-US" dirty="0"/>
              <a:t>country must be competitive in the global economy with its exports. This </a:t>
            </a:r>
            <a:r>
              <a:rPr lang="en-US" dirty="0" smtClean="0"/>
              <a:t>is typical in NAFTA and the EU. </a:t>
            </a:r>
            <a:endParaRPr lang="en-US" dirty="0"/>
          </a:p>
          <a:p>
            <a:r>
              <a:rPr lang="en-US" dirty="0"/>
              <a:t>This analysis will examine the comparative economic data for these </a:t>
            </a:r>
            <a:r>
              <a:rPr lang="en-US" dirty="0" smtClean="0"/>
              <a:t>economies.</a:t>
            </a:r>
            <a:endParaRPr lang="en-US" dirty="0"/>
          </a:p>
          <a:p>
            <a:endParaRPr lang="en-US" dirty="0"/>
          </a:p>
        </p:txBody>
      </p:sp>
    </p:spTree>
    <p:extLst>
      <p:ext uri="{BB962C8B-B14F-4D97-AF65-F5344CB8AC3E}">
        <p14:creationId xmlns:p14="http://schemas.microsoft.com/office/powerpoint/2010/main" val="35239609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Country GDP per Capita Growth Over-Time</a:t>
            </a:r>
          </a:p>
        </p:txBody>
      </p:sp>
      <p:sp>
        <p:nvSpPr>
          <p:cNvPr id="4" name="Text Placeholder 3"/>
          <p:cNvSpPr>
            <a:spLocks noGrp="1"/>
          </p:cNvSpPr>
          <p:nvPr>
            <p:ph type="body" idx="1"/>
          </p:nvPr>
        </p:nvSpPr>
        <p:spPr/>
        <p:txBody>
          <a:bodyPr/>
          <a:lstStyle/>
          <a:p>
            <a:r>
              <a:rPr lang="en-US" dirty="0" smtClean="0"/>
              <a:t>EU</a:t>
            </a:r>
            <a:endParaRPr lang="en-US" dirty="0"/>
          </a:p>
        </p:txBody>
      </p:sp>
      <p:sp>
        <p:nvSpPr>
          <p:cNvPr id="6" name="Text Placeholder 5"/>
          <p:cNvSpPr>
            <a:spLocks noGrp="1"/>
          </p:cNvSpPr>
          <p:nvPr>
            <p:ph type="body" sz="quarter" idx="3"/>
          </p:nvPr>
        </p:nvSpPr>
        <p:spPr/>
        <p:txBody>
          <a:bodyPr/>
          <a:lstStyle/>
          <a:p>
            <a:r>
              <a:rPr lang="en-US" dirty="0" smtClean="0"/>
              <a:t>NAFTA</a:t>
            </a:r>
            <a:endParaRPr lang="en-US" dirty="0"/>
          </a:p>
        </p:txBody>
      </p:sp>
      <p:pic>
        <p:nvPicPr>
          <p:cNvPr id="3077" name="Picture 5"/>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57200" y="2590800"/>
            <a:ext cx="3932238" cy="26621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8" name="Picture 6"/>
          <p:cNvPicPr>
            <a:picLocks noGrp="1" noChangeAspect="1" noChangeArrowheads="1"/>
          </p:cNvPicPr>
          <p:nvPr>
            <p:ph sz="quarter" idx="4"/>
          </p:nvPr>
        </p:nvPicPr>
        <p:blipFill>
          <a:blip r:embed="rId4">
            <a:extLst>
              <a:ext uri="{28A0092B-C50C-407E-A947-70E740481C1C}">
                <a14:useLocalDpi xmlns:a14="http://schemas.microsoft.com/office/drawing/2010/main" val="0"/>
              </a:ext>
            </a:extLst>
          </a:blip>
          <a:srcRect/>
          <a:stretch>
            <a:fillRect/>
          </a:stretch>
        </p:blipFill>
        <p:spPr bwMode="auto">
          <a:xfrm>
            <a:off x="4724400" y="2590800"/>
            <a:ext cx="3932237" cy="27082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nvSpPr>
        <p:spPr>
          <a:xfrm>
            <a:off x="5638800" y="5731225"/>
            <a:ext cx="2634054" cy="369332"/>
          </a:xfrm>
          <a:prstGeom prst="rect">
            <a:avLst/>
          </a:prstGeom>
        </p:spPr>
        <p:txBody>
          <a:bodyPr wrap="none">
            <a:spAutoFit/>
          </a:bodyPr>
          <a:lstStyle/>
          <a:p>
            <a:r>
              <a:rPr lang="en-US" i="1" dirty="0"/>
              <a:t>(The World Bank, 2018)</a:t>
            </a:r>
          </a:p>
        </p:txBody>
      </p:sp>
    </p:spTree>
    <p:extLst>
      <p:ext uri="{BB962C8B-B14F-4D97-AF65-F5344CB8AC3E}">
        <p14:creationId xmlns:p14="http://schemas.microsoft.com/office/powerpoint/2010/main" val="32426435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Inflation Rate over time</a:t>
            </a:r>
          </a:p>
        </p:txBody>
      </p:sp>
      <p:pic>
        <p:nvPicPr>
          <p:cNvPr id="6" name="Content Placeholder 5"/>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990600" y="1524000"/>
            <a:ext cx="7287983" cy="4543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5486400" y="5943600"/>
            <a:ext cx="2557110" cy="369332"/>
          </a:xfrm>
          <a:prstGeom prst="rect">
            <a:avLst/>
          </a:prstGeom>
        </p:spPr>
        <p:txBody>
          <a:bodyPr wrap="none">
            <a:spAutoFit/>
          </a:bodyPr>
          <a:lstStyle/>
          <a:p>
            <a:r>
              <a:rPr lang="en-US" i="1" dirty="0"/>
              <a:t>The World </a:t>
            </a:r>
            <a:r>
              <a:rPr lang="en-US" i="1" dirty="0" smtClean="0"/>
              <a:t>Bank, 2020)</a:t>
            </a:r>
            <a:endParaRPr lang="en-US" i="1" dirty="0"/>
          </a:p>
        </p:txBody>
      </p:sp>
    </p:spTree>
    <p:extLst>
      <p:ext uri="{BB962C8B-B14F-4D97-AF65-F5344CB8AC3E}">
        <p14:creationId xmlns:p14="http://schemas.microsoft.com/office/powerpoint/2010/main" val="22280770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Unemployment Rate</a:t>
            </a:r>
          </a:p>
        </p:txBody>
      </p:sp>
      <p:sp>
        <p:nvSpPr>
          <p:cNvPr id="4" name="Text Placeholder 3"/>
          <p:cNvSpPr>
            <a:spLocks noGrp="1"/>
          </p:cNvSpPr>
          <p:nvPr>
            <p:ph type="body" idx="1"/>
          </p:nvPr>
        </p:nvSpPr>
        <p:spPr/>
        <p:txBody>
          <a:bodyPr/>
          <a:lstStyle/>
          <a:p>
            <a:r>
              <a:rPr lang="en-US" dirty="0" smtClean="0"/>
              <a:t>EU</a:t>
            </a:r>
            <a:endParaRPr lang="en-US" dirty="0"/>
          </a:p>
        </p:txBody>
      </p:sp>
      <p:sp>
        <p:nvSpPr>
          <p:cNvPr id="6" name="Text Placeholder 5"/>
          <p:cNvSpPr>
            <a:spLocks noGrp="1"/>
          </p:cNvSpPr>
          <p:nvPr>
            <p:ph type="body" sz="quarter" idx="3"/>
          </p:nvPr>
        </p:nvSpPr>
        <p:spPr/>
        <p:txBody>
          <a:bodyPr/>
          <a:lstStyle/>
          <a:p>
            <a:r>
              <a:rPr lang="en-US" dirty="0" smtClean="0"/>
              <a:t>NAFTA</a:t>
            </a:r>
            <a:endParaRPr lang="en-US" dirty="0"/>
          </a:p>
        </p:txBody>
      </p:sp>
      <p:pic>
        <p:nvPicPr>
          <p:cNvPr id="2050" name="Picture 2"/>
          <p:cNvPicPr>
            <a:picLocks noGrp="1" noChangeAspect="1" noChangeArrowheads="1"/>
          </p:cNvPicPr>
          <p:nvPr>
            <p:ph sz="half" idx="2"/>
          </p:nvPr>
        </p:nvPicPr>
        <p:blipFill rotWithShape="1">
          <a:blip r:embed="rId3">
            <a:extLst>
              <a:ext uri="{28A0092B-C50C-407E-A947-70E740481C1C}">
                <a14:useLocalDpi xmlns:a14="http://schemas.microsoft.com/office/drawing/2010/main" val="0"/>
              </a:ext>
            </a:extLst>
          </a:blip>
          <a:srcRect l="9513" t="22774" r="36034" b="4629"/>
          <a:stretch/>
        </p:blipFill>
        <p:spPr bwMode="auto">
          <a:xfrm>
            <a:off x="304800" y="2438400"/>
            <a:ext cx="4121828" cy="30895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Grp="1" noChangeAspect="1" noChangeArrowheads="1"/>
          </p:cNvPicPr>
          <p:nvPr>
            <p:ph sz="quarter" idx="4"/>
          </p:nvPr>
        </p:nvPicPr>
        <p:blipFill rotWithShape="1">
          <a:blip r:embed="rId4">
            <a:extLst>
              <a:ext uri="{28A0092B-C50C-407E-A947-70E740481C1C}">
                <a14:useLocalDpi xmlns:a14="http://schemas.microsoft.com/office/drawing/2010/main" val="0"/>
              </a:ext>
            </a:extLst>
          </a:blip>
          <a:srcRect l="1" t="18735" r="994"/>
          <a:stretch/>
        </p:blipFill>
        <p:spPr bwMode="auto">
          <a:xfrm>
            <a:off x="4724400" y="2438400"/>
            <a:ext cx="3893127" cy="26141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5868245" y="5867400"/>
            <a:ext cx="2634054" cy="369332"/>
          </a:xfrm>
          <a:prstGeom prst="rect">
            <a:avLst/>
          </a:prstGeom>
        </p:spPr>
        <p:txBody>
          <a:bodyPr wrap="none">
            <a:spAutoFit/>
          </a:bodyPr>
          <a:lstStyle/>
          <a:p>
            <a:r>
              <a:rPr lang="en-US" i="1" dirty="0"/>
              <a:t>(The World Bank, 2018)</a:t>
            </a:r>
          </a:p>
        </p:txBody>
      </p:sp>
    </p:spTree>
    <p:extLst>
      <p:ext uri="{BB962C8B-B14F-4D97-AF65-F5344CB8AC3E}">
        <p14:creationId xmlns:p14="http://schemas.microsoft.com/office/powerpoint/2010/main" val="9442238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Exports as a Percentage of GDP Overtime </a:t>
            </a:r>
          </a:p>
        </p:txBody>
      </p:sp>
      <p:pic>
        <p:nvPicPr>
          <p:cNvPr id="4098"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295400" y="1676400"/>
            <a:ext cx="6743700" cy="4657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5895954" y="6019800"/>
            <a:ext cx="2634054" cy="369332"/>
          </a:xfrm>
          <a:prstGeom prst="rect">
            <a:avLst/>
          </a:prstGeom>
        </p:spPr>
        <p:txBody>
          <a:bodyPr wrap="none">
            <a:spAutoFit/>
          </a:bodyPr>
          <a:lstStyle/>
          <a:p>
            <a:r>
              <a:rPr lang="en-US" i="1" dirty="0"/>
              <a:t>(The World Bank, 2018)</a:t>
            </a:r>
          </a:p>
        </p:txBody>
      </p:sp>
    </p:spTree>
    <p:extLst>
      <p:ext uri="{BB962C8B-B14F-4D97-AF65-F5344CB8AC3E}">
        <p14:creationId xmlns:p14="http://schemas.microsoft.com/office/powerpoint/2010/main" val="16766727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National Government Debt as Percentage of GDP</a:t>
            </a:r>
          </a:p>
        </p:txBody>
      </p:sp>
      <p:sp>
        <p:nvSpPr>
          <p:cNvPr id="3" name="Content Placeholder 2"/>
          <p:cNvSpPr>
            <a:spLocks noGrp="1"/>
          </p:cNvSpPr>
          <p:nvPr>
            <p:ph idx="1"/>
          </p:nvPr>
        </p:nvSpPr>
        <p:spPr/>
        <p:txBody>
          <a:bodyPr/>
          <a:lstStyle/>
          <a:p>
            <a:r>
              <a:rPr lang="en-US" dirty="0" smtClean="0"/>
              <a:t>European Union</a:t>
            </a:r>
          </a:p>
          <a:p>
            <a:pPr marL="0" indent="0">
              <a:buNone/>
            </a:pPr>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1421" y="2133600"/>
            <a:ext cx="8245167" cy="37785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5257800" y="5987534"/>
            <a:ext cx="2937535" cy="369332"/>
          </a:xfrm>
          <a:prstGeom prst="rect">
            <a:avLst/>
          </a:prstGeom>
        </p:spPr>
        <p:txBody>
          <a:bodyPr wrap="none">
            <a:spAutoFit/>
          </a:bodyPr>
          <a:lstStyle/>
          <a:p>
            <a:r>
              <a:rPr lang="en-US" i="1" dirty="0" smtClean="0"/>
              <a:t>(Trading Economics, 2020)</a:t>
            </a:r>
            <a:endParaRPr lang="en-US" i="1" dirty="0"/>
          </a:p>
        </p:txBody>
      </p:sp>
    </p:spTree>
    <p:extLst>
      <p:ext uri="{BB962C8B-B14F-4D97-AF65-F5344CB8AC3E}">
        <p14:creationId xmlns:p14="http://schemas.microsoft.com/office/powerpoint/2010/main" val="11456274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609600" y="1395558"/>
            <a:ext cx="8229600" cy="4876800"/>
          </a:xfrm>
        </p:spPr>
        <p:txBody>
          <a:bodyPr/>
          <a:lstStyle/>
          <a:p>
            <a:r>
              <a:rPr lang="en-US" dirty="0" smtClean="0"/>
              <a:t>NAFTA</a:t>
            </a:r>
          </a:p>
          <a:p>
            <a:pPr marL="0" indent="0">
              <a:buNone/>
            </a:pPr>
            <a:endParaRPr lang="en-US"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981200"/>
            <a:ext cx="7978192" cy="36814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4724400" y="5867400"/>
            <a:ext cx="2937535" cy="369332"/>
          </a:xfrm>
          <a:prstGeom prst="rect">
            <a:avLst/>
          </a:prstGeom>
        </p:spPr>
        <p:txBody>
          <a:bodyPr wrap="none">
            <a:spAutoFit/>
          </a:bodyPr>
          <a:lstStyle/>
          <a:p>
            <a:r>
              <a:rPr lang="en-US" i="1" dirty="0" smtClean="0"/>
              <a:t>(Trading Economics, 2020)</a:t>
            </a:r>
            <a:endParaRPr lang="en-US" i="1" dirty="0"/>
          </a:p>
        </p:txBody>
      </p:sp>
    </p:spTree>
    <p:extLst>
      <p:ext uri="{BB962C8B-B14F-4D97-AF65-F5344CB8AC3E}">
        <p14:creationId xmlns:p14="http://schemas.microsoft.com/office/powerpoint/2010/main" val="393181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Reasons for Varied Economic Growth</a:t>
            </a:r>
          </a:p>
        </p:txBody>
      </p:sp>
      <p:sp>
        <p:nvSpPr>
          <p:cNvPr id="3" name="Content Placeholder 2"/>
          <p:cNvSpPr>
            <a:spLocks noGrp="1"/>
          </p:cNvSpPr>
          <p:nvPr>
            <p:ph idx="1"/>
          </p:nvPr>
        </p:nvSpPr>
        <p:spPr/>
        <p:txBody>
          <a:bodyPr/>
          <a:lstStyle/>
          <a:p>
            <a:r>
              <a:rPr lang="en-US" dirty="0" smtClean="0"/>
              <a:t>The free movement of people within the EU has boosted economic activities as people are free to move from the EU countries and transact business activities. </a:t>
            </a:r>
            <a:endParaRPr lang="en-US" dirty="0"/>
          </a:p>
          <a:p>
            <a:r>
              <a:rPr lang="en-US" dirty="0" smtClean="0"/>
              <a:t>There is also the use of a common currency within the EU which facilitates economic growth.</a:t>
            </a:r>
          </a:p>
          <a:p>
            <a:r>
              <a:rPr lang="en-US" dirty="0" smtClean="0"/>
              <a:t>NAFTA has a restricted movement of people within the block as there are strict border policies by the member countries. This limits business activities. However, there is free movement of goods and services within member states, thus enhancing trade.</a:t>
            </a:r>
            <a:endParaRPr lang="en-US" dirty="0"/>
          </a:p>
        </p:txBody>
      </p:sp>
    </p:spTree>
    <p:extLst>
      <p:ext uri="{BB962C8B-B14F-4D97-AF65-F5344CB8AC3E}">
        <p14:creationId xmlns:p14="http://schemas.microsoft.com/office/powerpoint/2010/main" val="41630415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Analysis of trade statistic distortion</a:t>
            </a:r>
          </a:p>
        </p:txBody>
      </p:sp>
      <p:sp>
        <p:nvSpPr>
          <p:cNvPr id="3" name="Content Placeholder 2"/>
          <p:cNvSpPr>
            <a:spLocks noGrp="1"/>
          </p:cNvSpPr>
          <p:nvPr>
            <p:ph idx="1"/>
          </p:nvPr>
        </p:nvSpPr>
        <p:spPr/>
        <p:txBody>
          <a:bodyPr/>
          <a:lstStyle/>
          <a:p>
            <a:r>
              <a:rPr lang="en-US" dirty="0"/>
              <a:t>Value-added trade measures adjust flaws to bilateral trade, minimizing trade with other countries.</a:t>
            </a:r>
          </a:p>
          <a:p>
            <a:r>
              <a:rPr lang="en-US" dirty="0"/>
              <a:t>Failure to use such data presents practicality and data issues as it will reduce the value of goods.</a:t>
            </a:r>
          </a:p>
          <a:p>
            <a:endParaRPr lang="en-US" dirty="0"/>
          </a:p>
          <a:p>
            <a:endParaRPr lang="en-US" dirty="0"/>
          </a:p>
        </p:txBody>
      </p:sp>
    </p:spTree>
    <p:extLst>
      <p:ext uri="{BB962C8B-B14F-4D97-AF65-F5344CB8AC3E}">
        <p14:creationId xmlns:p14="http://schemas.microsoft.com/office/powerpoint/2010/main" val="12501563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Products with a Comparative Advantage</a:t>
            </a:r>
          </a:p>
        </p:txBody>
      </p:sp>
      <p:sp>
        <p:nvSpPr>
          <p:cNvPr id="3" name="Content Placeholder 2"/>
          <p:cNvSpPr>
            <a:spLocks noGrp="1"/>
          </p:cNvSpPr>
          <p:nvPr>
            <p:ph idx="1"/>
          </p:nvPr>
        </p:nvSpPr>
        <p:spPr/>
        <p:txBody>
          <a:bodyPr/>
          <a:lstStyle/>
          <a:p>
            <a:r>
              <a:rPr lang="en-US" dirty="0" smtClean="0"/>
              <a:t>The manufacturing industry has </a:t>
            </a:r>
            <a:r>
              <a:rPr lang="en-US" dirty="0"/>
              <a:t>clearly provided </a:t>
            </a:r>
            <a:r>
              <a:rPr lang="en-US" dirty="0" smtClean="0"/>
              <a:t>NAFTA </a:t>
            </a:r>
            <a:r>
              <a:rPr lang="en-US" dirty="0"/>
              <a:t>a comparative trade advantage over </a:t>
            </a:r>
            <a:r>
              <a:rPr lang="en-US" dirty="0" smtClean="0"/>
              <a:t>the EU.</a:t>
            </a:r>
            <a:endParaRPr lang="en-US" dirty="0"/>
          </a:p>
          <a:p>
            <a:r>
              <a:rPr lang="en-US" dirty="0" smtClean="0"/>
              <a:t>The United State’s car manufacturing industry has provided NAFTA the much needed comparative advantage as it makes the bulk of the region’s trade products competing with those produced by the EU countries (</a:t>
            </a:r>
            <a:r>
              <a:rPr lang="en-US" dirty="0" err="1"/>
              <a:t>Mzumara</a:t>
            </a:r>
            <a:r>
              <a:rPr lang="en-US" dirty="0" smtClean="0"/>
              <a:t>, </a:t>
            </a:r>
            <a:r>
              <a:rPr lang="en-US" dirty="0" err="1" smtClean="0"/>
              <a:t>Chingarande</a:t>
            </a:r>
            <a:r>
              <a:rPr lang="en-US" dirty="0" smtClean="0"/>
              <a:t> </a:t>
            </a:r>
            <a:r>
              <a:rPr lang="en-US" dirty="0"/>
              <a:t>&amp; </a:t>
            </a:r>
            <a:r>
              <a:rPr lang="en-US" dirty="0" err="1"/>
              <a:t>Karambakuwa</a:t>
            </a:r>
            <a:r>
              <a:rPr lang="en-US" dirty="0"/>
              <a:t>, </a:t>
            </a:r>
            <a:r>
              <a:rPr lang="en-US" dirty="0" smtClean="0"/>
              <a:t>2012).</a:t>
            </a:r>
          </a:p>
          <a:p>
            <a:r>
              <a:rPr lang="en-US" dirty="0" smtClean="0"/>
              <a:t>Car parts from Canada are exported globally with only Japan exporting more than Canada giving it a comparative advantage of the EU.</a:t>
            </a:r>
            <a:endParaRPr lang="en-US" dirty="0"/>
          </a:p>
        </p:txBody>
      </p:sp>
    </p:spTree>
    <p:extLst>
      <p:ext uri="{BB962C8B-B14F-4D97-AF65-F5344CB8AC3E}">
        <p14:creationId xmlns:p14="http://schemas.microsoft.com/office/powerpoint/2010/main" val="12316978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 </a:t>
            </a:r>
            <a:endParaRPr lang="en-US" dirty="0"/>
          </a:p>
        </p:txBody>
      </p:sp>
      <p:sp>
        <p:nvSpPr>
          <p:cNvPr id="3" name="Content Placeholder 2"/>
          <p:cNvSpPr>
            <a:spLocks noGrp="1"/>
          </p:cNvSpPr>
          <p:nvPr>
            <p:ph idx="1"/>
          </p:nvPr>
        </p:nvSpPr>
        <p:spPr/>
        <p:txBody>
          <a:bodyPr/>
          <a:lstStyle/>
          <a:p>
            <a:r>
              <a:rPr lang="en-US" dirty="0" smtClean="0"/>
              <a:t>The EU gains its comparative advantage of NAFTA in respect to its manufacturing industry, specifically aerospace. Europe is the leading manufacture of aircrafts and aerospace equipment globally (</a:t>
            </a:r>
            <a:r>
              <a:rPr lang="en-US" dirty="0" err="1"/>
              <a:t>Mzumara</a:t>
            </a:r>
            <a:r>
              <a:rPr lang="en-US" dirty="0" smtClean="0"/>
              <a:t>, </a:t>
            </a:r>
            <a:r>
              <a:rPr lang="en-US" dirty="0" err="1" smtClean="0"/>
              <a:t>Chingarande</a:t>
            </a:r>
            <a:r>
              <a:rPr lang="en-US" dirty="0" smtClean="0"/>
              <a:t> </a:t>
            </a:r>
            <a:r>
              <a:rPr lang="en-US" dirty="0"/>
              <a:t>&amp; </a:t>
            </a:r>
            <a:r>
              <a:rPr lang="en-US" dirty="0" err="1"/>
              <a:t>Karambakuwa</a:t>
            </a:r>
            <a:r>
              <a:rPr lang="en-US" dirty="0"/>
              <a:t>, </a:t>
            </a:r>
            <a:r>
              <a:rPr lang="en-US" dirty="0" smtClean="0"/>
              <a:t>2012).</a:t>
            </a:r>
          </a:p>
          <a:p>
            <a:r>
              <a:rPr lang="en-US" dirty="0" smtClean="0"/>
              <a:t>The electronics and software industry in Europe accounts for one of the best globally. Compared to NAFTA, the industry has given it a comparative advantage.</a:t>
            </a:r>
            <a:endParaRPr lang="en-US" dirty="0"/>
          </a:p>
        </p:txBody>
      </p:sp>
    </p:spTree>
    <p:extLst>
      <p:ext uri="{BB962C8B-B14F-4D97-AF65-F5344CB8AC3E}">
        <p14:creationId xmlns:p14="http://schemas.microsoft.com/office/powerpoint/2010/main" val="42629474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lstStyle/>
          <a:p>
            <a:r>
              <a:rPr lang="en-US" dirty="0"/>
              <a:t>A country’s economy majorly depends on many factors such as are trade, unemployment, GDP, Inflation, Open Trade and Politics. </a:t>
            </a:r>
          </a:p>
          <a:p>
            <a:r>
              <a:rPr lang="en-US" dirty="0"/>
              <a:t>The explored aspects in </a:t>
            </a:r>
            <a:r>
              <a:rPr lang="en-US" dirty="0" smtClean="0"/>
              <a:t>NAFTA </a:t>
            </a:r>
            <a:r>
              <a:rPr lang="en-US" dirty="0"/>
              <a:t>vs </a:t>
            </a:r>
            <a:r>
              <a:rPr lang="en-US" dirty="0" smtClean="0"/>
              <a:t>the European Union </a:t>
            </a:r>
            <a:r>
              <a:rPr lang="en-US" dirty="0"/>
              <a:t>indicates the major role played by these factors in economic growth.</a:t>
            </a:r>
          </a:p>
          <a:p>
            <a:endParaRPr lang="en-US" dirty="0"/>
          </a:p>
        </p:txBody>
      </p:sp>
    </p:spTree>
    <p:extLst>
      <p:ext uri="{BB962C8B-B14F-4D97-AF65-F5344CB8AC3E}">
        <p14:creationId xmlns:p14="http://schemas.microsoft.com/office/powerpoint/2010/main" val="19104734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62500" lnSpcReduction="20000"/>
          </a:bodyPr>
          <a:lstStyle/>
          <a:p>
            <a:r>
              <a:rPr lang="en-US" dirty="0"/>
              <a:t>The World Bank. (2018). Trade (% of GDP) | </a:t>
            </a:r>
            <a:r>
              <a:rPr lang="en-US" dirty="0" smtClean="0"/>
              <a:t>Data. worldbank.org</a:t>
            </a:r>
            <a:r>
              <a:rPr lang="en-US" dirty="0"/>
              <a:t>. </a:t>
            </a:r>
            <a:r>
              <a:rPr lang="en-US" dirty="0" smtClean="0"/>
              <a:t>Retrieved from https</a:t>
            </a:r>
            <a:r>
              <a:rPr lang="en-US" dirty="0"/>
              <a:t>://</a:t>
            </a:r>
            <a:r>
              <a:rPr lang="en-US" dirty="0" smtClean="0"/>
              <a:t>data.worldbank.org/indicator/TG.VAL.TOTL.GD.ZS?end=2018&amp;locations=EU-XU&amp;start=1992</a:t>
            </a:r>
          </a:p>
          <a:p>
            <a:r>
              <a:rPr lang="en-US" dirty="0"/>
              <a:t>The World Bank. (2018). GDP per capita growth (annual %). </a:t>
            </a:r>
            <a:r>
              <a:rPr lang="en-US" dirty="0" smtClean="0"/>
              <a:t>NAFTA. Retrieved </a:t>
            </a:r>
            <a:r>
              <a:rPr lang="en-US" dirty="0"/>
              <a:t>from </a:t>
            </a:r>
            <a:r>
              <a:rPr lang="en-US" dirty="0" smtClean="0"/>
              <a:t>https</a:t>
            </a:r>
            <a:r>
              <a:rPr lang="en-US" dirty="0"/>
              <a:t>://</a:t>
            </a:r>
            <a:r>
              <a:rPr lang="en-US" dirty="0" smtClean="0"/>
              <a:t>data.worldbank.org/indicator/SL.UEM.TOTL.ZS?end=2019&amp;locations=EU&amp;start=1992</a:t>
            </a:r>
          </a:p>
          <a:p>
            <a:r>
              <a:rPr lang="en-US" dirty="0"/>
              <a:t>The World Bank. (2018). GDP per capita growth (annual %). Retrieved from </a:t>
            </a:r>
            <a:r>
              <a:rPr lang="en-US" dirty="0" smtClean="0"/>
              <a:t>https</a:t>
            </a:r>
            <a:r>
              <a:rPr lang="en-US" dirty="0"/>
              <a:t>://</a:t>
            </a:r>
            <a:r>
              <a:rPr lang="en-US" dirty="0" smtClean="0"/>
              <a:t>data.worldbank.org/indicator/SL.UEM.TOTL.ZS?end=2019&amp;locations=XU&amp;start=1992</a:t>
            </a:r>
          </a:p>
          <a:p>
            <a:r>
              <a:rPr lang="en-US" dirty="0"/>
              <a:t>https://data.worldbank.org/indicator/NE.EXP.GNFS.ZS?end=2019&amp;locations=EU-XU&amp;start=1992</a:t>
            </a:r>
            <a:endParaRPr lang="en-US" dirty="0" smtClean="0"/>
          </a:p>
          <a:p>
            <a:r>
              <a:rPr lang="en-US" dirty="0"/>
              <a:t>The World Bank. (2018). GDP per capita growth (annual %). Retrieved from </a:t>
            </a:r>
            <a:r>
              <a:rPr lang="en-US" dirty="0" smtClean="0"/>
              <a:t>https</a:t>
            </a:r>
            <a:r>
              <a:rPr lang="en-US" dirty="0"/>
              <a:t>://</a:t>
            </a:r>
            <a:r>
              <a:rPr lang="en-US" dirty="0" smtClean="0"/>
              <a:t>data.worldbank.org/indicator/NY.GDP.MKTP.CD?end=2019&amp;locations=EU&amp;start=1992</a:t>
            </a:r>
          </a:p>
          <a:p>
            <a:r>
              <a:rPr lang="en-US" dirty="0" err="1"/>
              <a:t>Mzumara</a:t>
            </a:r>
            <a:r>
              <a:rPr lang="en-US" dirty="0"/>
              <a:t>, M., </a:t>
            </a:r>
            <a:r>
              <a:rPr lang="en-US" dirty="0" err="1"/>
              <a:t>Chingarande</a:t>
            </a:r>
            <a:r>
              <a:rPr lang="en-US" dirty="0"/>
              <a:t>, A., &amp; </a:t>
            </a:r>
            <a:r>
              <a:rPr lang="en-US" dirty="0" err="1"/>
              <a:t>Karambakuwa</a:t>
            </a:r>
            <a:r>
              <a:rPr lang="en-US" dirty="0"/>
              <a:t>, R. (2012). An Analysis of Comparative Advantage and Intra-North American Free Trade Agreement (NAFTA) Trade Performance. </a:t>
            </a:r>
            <a:r>
              <a:rPr lang="en-US" i="1" dirty="0"/>
              <a:t>Journal of sustainable development</a:t>
            </a:r>
            <a:r>
              <a:rPr lang="en-US" dirty="0"/>
              <a:t>, </a:t>
            </a:r>
            <a:r>
              <a:rPr lang="en-US" i="1" dirty="0"/>
              <a:t>5</a:t>
            </a:r>
            <a:r>
              <a:rPr lang="en-US" dirty="0"/>
              <a:t>(11), 103</a:t>
            </a:r>
            <a:r>
              <a:rPr lang="en-US" dirty="0" smtClean="0"/>
              <a:t>.</a:t>
            </a:r>
          </a:p>
          <a:p>
            <a:r>
              <a:rPr lang="en-US" dirty="0"/>
              <a:t>The World Bank. (2020). Inflation, GDP deflator (annual %) - European Union, North </a:t>
            </a:r>
            <a:r>
              <a:rPr lang="en-US" dirty="0" smtClean="0"/>
              <a:t>America. </a:t>
            </a:r>
            <a:r>
              <a:rPr lang="en-US" dirty="0"/>
              <a:t>R</a:t>
            </a:r>
            <a:r>
              <a:rPr lang="en-US" dirty="0" smtClean="0"/>
              <a:t>etrieved from https</a:t>
            </a:r>
            <a:r>
              <a:rPr lang="en-US" dirty="0"/>
              <a:t>://</a:t>
            </a:r>
            <a:r>
              <a:rPr lang="en-US" dirty="0" smtClean="0"/>
              <a:t>data.worldbank.org/indicator/NY.GDP.DEFL.KD.ZG?end=2019&amp;locations=EU-XU&amp;start=1992&amp;view=chart</a:t>
            </a:r>
          </a:p>
          <a:p>
            <a:r>
              <a:rPr lang="en-US" dirty="0" smtClean="0"/>
              <a:t>Trading Economics. (2020). NAFTA Federal debts to GDP. </a:t>
            </a:r>
            <a:r>
              <a:rPr lang="en-US" dirty="0"/>
              <a:t>Retrieved from: https://</a:t>
            </a:r>
            <a:r>
              <a:rPr lang="en-US" dirty="0" smtClean="0"/>
              <a:t>tradingeconomics.com/united-states/government-debt-to-gdp</a:t>
            </a:r>
          </a:p>
          <a:p>
            <a:r>
              <a:rPr lang="en-US" dirty="0" smtClean="0"/>
              <a:t>Trading Economics. (2020). European Union Debt to GDP. Retrieved from https</a:t>
            </a:r>
            <a:r>
              <a:rPr lang="en-US" dirty="0"/>
              <a:t>://tradingeconomics.com/european-union/government-debt-to-gdp</a:t>
            </a:r>
            <a:endParaRPr lang="en-US" dirty="0"/>
          </a:p>
        </p:txBody>
      </p:sp>
    </p:spTree>
    <p:extLst>
      <p:ext uri="{BB962C8B-B14F-4D97-AF65-F5344CB8AC3E}">
        <p14:creationId xmlns:p14="http://schemas.microsoft.com/office/powerpoint/2010/main" val="427577562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423</TotalTime>
  <Words>810</Words>
  <Application>Microsoft Office PowerPoint</Application>
  <PresentationFormat>On-screen Show (4:3)</PresentationFormat>
  <Paragraphs>63</Paragraphs>
  <Slides>14</Slides>
  <Notes>7</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Clarity</vt:lpstr>
      <vt:lpstr>NAFTA vs European Union </vt:lpstr>
      <vt:lpstr>Introduction </vt:lpstr>
      <vt:lpstr>Country GDP per Capita Growth Over-Time</vt:lpstr>
      <vt:lpstr>Inflation Rate over time</vt:lpstr>
      <vt:lpstr>Unemployment Rate</vt:lpstr>
      <vt:lpstr>Exports as a Percentage of GDP Overtime </vt:lpstr>
      <vt:lpstr>National Government Debt as Percentage of GDP</vt:lpstr>
      <vt:lpstr>PowerPoint Presentation</vt:lpstr>
      <vt:lpstr>Reasons for Varied Economic Growth</vt:lpstr>
      <vt:lpstr>Analysis of trade statistic distortion</vt:lpstr>
      <vt:lpstr>Products with a Comparative Advantage</vt:lpstr>
      <vt:lpstr>Cont </vt:lpstr>
      <vt:lpstr>Conclusion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NAFTA vs European Union</dc:title>
  <dc:creator>Charlie Adung'o</dc:creator>
  <cp:lastModifiedBy>Charlie Adung'o</cp:lastModifiedBy>
  <cp:revision>41</cp:revision>
  <dcterms:created xsi:type="dcterms:W3CDTF">2020-08-09T17:53:04Z</dcterms:created>
  <dcterms:modified xsi:type="dcterms:W3CDTF">2020-08-15T06:06:41Z</dcterms:modified>
</cp:coreProperties>
</file>